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C680-4BA4-4378-AB39-58CEAF3AE6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DC2D72-D698-4F58-9346-873B468B4A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8E8B37-D59E-41DD-B010-40436D8AE40C}"/>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2E055B15-C626-4D05-9144-323F229AF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64626-7A8A-4222-851A-0F798166BA3C}"/>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216369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0268-A184-4917-A8EC-D3C6D50D2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640AF1-61FC-4147-ACD8-E41AEA61F3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4BABE-31C1-4569-ADB4-84B5F91C762A}"/>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A1C57594-ADC3-4AA6-8568-7DD278B51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B0B6C-A8C9-4AF1-927C-4819F8ADAA92}"/>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1309702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ED228E-CFB8-4A22-8DD5-21E82BE8C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40B29A-3D6B-463F-90D4-BE8E8EBD61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61514-4350-45A6-840F-F5C6FFA2B9A3}"/>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E7ED5A6C-2ABA-4ACD-B6AC-7F75AAF1B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0B964-EDEE-4FCF-BE85-8A257C53DB5E}"/>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44053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50A0-1034-45B3-AC9C-CA1BCBC703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149B2D-5918-4322-A00C-082EF53401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DCD93-5689-4665-A5FC-4CBB18ECD757}"/>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717E446C-E0E4-4CFE-B062-12073B59A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48AA1-E133-4172-94B6-E3F1AAFA9EA3}"/>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3127412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CAC3-CBE7-4348-9EFD-90D24C8EBC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B02BC0-FAAD-46EA-9F21-4320786B68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8E03A1-AA47-4463-9157-4236C6CD16A1}"/>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D8DC2EF1-E86A-47C2-8380-79BA29CA4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5FECE-C0F7-45D9-BE98-F82518A469FF}"/>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365603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1CF6-939C-4D8E-B9CB-6D5ADCEDE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34F09F-A18B-4AA2-B934-53651A1CC4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5C0E85-8715-4D18-A836-1612124344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818B35-F2C1-4D67-A0B5-875492585296}"/>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6" name="Footer Placeholder 5">
            <a:extLst>
              <a:ext uri="{FF2B5EF4-FFF2-40B4-BE49-F238E27FC236}">
                <a16:creationId xmlns:a16="http://schemas.microsoft.com/office/drawing/2014/main" id="{EA054A04-8F63-436B-934D-9179FD0EB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E7AB3E-060F-4DA7-A0CF-CA22AF038314}"/>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175367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D587-3E59-4A26-BDED-8E78A983E3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C47984-E25A-4976-9896-AEAFAB3C8C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E6C333-23E7-4367-BC07-636629012F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D6BD4E-3463-4276-9847-7EC115D803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75859-BA94-405E-8022-37FB53C01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7712D7-C62E-462F-8ADA-B8A74B621022}"/>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8" name="Footer Placeholder 7">
            <a:extLst>
              <a:ext uri="{FF2B5EF4-FFF2-40B4-BE49-F238E27FC236}">
                <a16:creationId xmlns:a16="http://schemas.microsoft.com/office/drawing/2014/main" id="{4C66CF3E-11E3-48BA-BC82-612D256E34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D3EA18-3A55-4D28-9F54-5AFA7B80250E}"/>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3548060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B671-58CE-460C-A357-40D2F4B7C6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2B7727-23F6-4703-B6F7-11BDF7182CE2}"/>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4" name="Footer Placeholder 3">
            <a:extLst>
              <a:ext uri="{FF2B5EF4-FFF2-40B4-BE49-F238E27FC236}">
                <a16:creationId xmlns:a16="http://schemas.microsoft.com/office/drawing/2014/main" id="{658F0043-5849-4F29-9AEF-6815F1AD7F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9B0A8B-639E-43C2-A02F-40E8FA94D7A8}"/>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350029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7DF8EA-22B2-4222-9ADC-73B4C5384F84}"/>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3" name="Footer Placeholder 2">
            <a:extLst>
              <a:ext uri="{FF2B5EF4-FFF2-40B4-BE49-F238E27FC236}">
                <a16:creationId xmlns:a16="http://schemas.microsoft.com/office/drawing/2014/main" id="{EAAD19C0-17F2-43FC-9802-30D77F7865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CFCEDA-1F41-4B11-BE79-044AF7D6542A}"/>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393545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42A8-2EC7-4CF6-8C56-D53C3B7C38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67A2E0-4DAE-44C3-9CFC-F80901516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0AA80F-99E7-46E8-8CD9-04FE69061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8D09A-4E43-4929-B777-CFBB6029537E}"/>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6" name="Footer Placeholder 5">
            <a:extLst>
              <a:ext uri="{FF2B5EF4-FFF2-40B4-BE49-F238E27FC236}">
                <a16:creationId xmlns:a16="http://schemas.microsoft.com/office/drawing/2014/main" id="{53401C3A-1FD8-46BA-9FDD-6A300B1E76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B6F9E-32C9-463F-BB6F-03CF6ECD6193}"/>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1633717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B51C-97E0-4B1B-A093-A73BDA1FF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D16EB2-DB49-4B2D-A681-C602B6CF8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D41E63-9C6A-458C-9819-37CE1B189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2F9BDD-2882-482B-8629-D27E0601A1ED}"/>
              </a:ext>
            </a:extLst>
          </p:cNvPr>
          <p:cNvSpPr>
            <a:spLocks noGrp="1"/>
          </p:cNvSpPr>
          <p:nvPr>
            <p:ph type="dt" sz="half" idx="10"/>
          </p:nvPr>
        </p:nvSpPr>
        <p:spPr/>
        <p:txBody>
          <a:bodyPr/>
          <a:lstStyle/>
          <a:p>
            <a:fld id="{52B52A26-602A-40CC-B172-C18A5309E63C}" type="datetimeFigureOut">
              <a:rPr lang="en-US" smtClean="0"/>
              <a:t>06-Jun-21</a:t>
            </a:fld>
            <a:endParaRPr lang="en-US"/>
          </a:p>
        </p:txBody>
      </p:sp>
      <p:sp>
        <p:nvSpPr>
          <p:cNvPr id="6" name="Footer Placeholder 5">
            <a:extLst>
              <a:ext uri="{FF2B5EF4-FFF2-40B4-BE49-F238E27FC236}">
                <a16:creationId xmlns:a16="http://schemas.microsoft.com/office/drawing/2014/main" id="{4FD4EE8B-CE79-41ED-9D23-1DDB9C41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8788E9-5A8D-4E1A-9066-2C340C8F13E1}"/>
              </a:ext>
            </a:extLst>
          </p:cNvPr>
          <p:cNvSpPr>
            <a:spLocks noGrp="1"/>
          </p:cNvSpPr>
          <p:nvPr>
            <p:ph type="sldNum" sz="quarter" idx="12"/>
          </p:nvPr>
        </p:nvSpPr>
        <p:spPr/>
        <p:txBody>
          <a:bodyPr/>
          <a:lstStyle/>
          <a:p>
            <a:fld id="{B34D2CCC-13BA-472A-AD36-598BD8A12D9E}" type="slidenum">
              <a:rPr lang="en-US" smtClean="0"/>
              <a:t>‹#›</a:t>
            </a:fld>
            <a:endParaRPr lang="en-US"/>
          </a:p>
        </p:txBody>
      </p:sp>
    </p:spTree>
    <p:extLst>
      <p:ext uri="{BB962C8B-B14F-4D97-AF65-F5344CB8AC3E}">
        <p14:creationId xmlns:p14="http://schemas.microsoft.com/office/powerpoint/2010/main" val="1139895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47099A-7813-4C9D-BADB-B589A1A7D2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107B6D-CED0-4316-97B1-555858D5DD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18AF5-D875-4BB9-88F2-F55799CA2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52A26-602A-40CC-B172-C18A5309E63C}" type="datetimeFigureOut">
              <a:rPr lang="en-US" smtClean="0"/>
              <a:t>06-Jun-21</a:t>
            </a:fld>
            <a:endParaRPr lang="en-US"/>
          </a:p>
        </p:txBody>
      </p:sp>
      <p:sp>
        <p:nvSpPr>
          <p:cNvPr id="5" name="Footer Placeholder 4">
            <a:extLst>
              <a:ext uri="{FF2B5EF4-FFF2-40B4-BE49-F238E27FC236}">
                <a16:creationId xmlns:a16="http://schemas.microsoft.com/office/drawing/2014/main" id="{9A91874D-B375-4F6A-A1FD-8574C6C26E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339361-EE63-48AD-8032-066B2039C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D2CCC-13BA-472A-AD36-598BD8A12D9E}" type="slidenum">
              <a:rPr lang="en-US" smtClean="0"/>
              <a:t>‹#›</a:t>
            </a:fld>
            <a:endParaRPr lang="en-US"/>
          </a:p>
        </p:txBody>
      </p:sp>
    </p:spTree>
    <p:extLst>
      <p:ext uri="{BB962C8B-B14F-4D97-AF65-F5344CB8AC3E}">
        <p14:creationId xmlns:p14="http://schemas.microsoft.com/office/powerpoint/2010/main" val="402673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6DB0477A-13C7-4BB4-87C0-15C35CD1130D}"/>
              </a:ext>
            </a:extLst>
          </p:cNvPr>
          <p:cNvSpPr>
            <a:spLocks noGrp="1"/>
          </p:cNvSpPr>
          <p:nvPr>
            <p:ph type="subTitle" idx="1"/>
          </p:nvPr>
        </p:nvSpPr>
        <p:spPr>
          <a:xfrm>
            <a:off x="4439633" y="4518923"/>
            <a:ext cx="3312734" cy="1141851"/>
          </a:xfrm>
          <a:noFill/>
        </p:spPr>
        <p:txBody>
          <a:bodyPr>
            <a:normAutofit/>
          </a:bodyPr>
          <a:lstStyle/>
          <a:p>
            <a:r>
              <a:rPr lang="en-US" dirty="0">
                <a:solidFill>
                  <a:srgbClr val="080808"/>
                </a:solidFill>
              </a:rPr>
              <a:t>Battle of Neighborhood</a:t>
            </a:r>
          </a:p>
          <a:p>
            <a:r>
              <a:rPr lang="en-US" dirty="0">
                <a:solidFill>
                  <a:srgbClr val="080808"/>
                </a:solidFill>
              </a:rPr>
              <a:t>By-ANCHALA BALARAJ</a:t>
            </a:r>
          </a:p>
        </p:txBody>
      </p:sp>
      <p:sp>
        <p:nvSpPr>
          <p:cNvPr id="2" name="Title 1">
            <a:extLst>
              <a:ext uri="{FF2B5EF4-FFF2-40B4-BE49-F238E27FC236}">
                <a16:creationId xmlns:a16="http://schemas.microsoft.com/office/drawing/2014/main" id="{69B0DE5B-D696-448C-B7B9-510B4B3F3D9D}"/>
              </a:ext>
            </a:extLst>
          </p:cNvPr>
          <p:cNvSpPr>
            <a:spLocks noGrp="1"/>
          </p:cNvSpPr>
          <p:nvPr>
            <p:ph type="ctrTitle"/>
          </p:nvPr>
        </p:nvSpPr>
        <p:spPr>
          <a:xfrm>
            <a:off x="3204642" y="2353641"/>
            <a:ext cx="5782716" cy="2150719"/>
          </a:xfrm>
          <a:noFill/>
        </p:spPr>
        <p:txBody>
          <a:bodyPr anchor="ctr">
            <a:normAutofit/>
          </a:bodyPr>
          <a:lstStyle/>
          <a:p>
            <a:r>
              <a:rPr lang="en-US" sz="4400" dirty="0">
                <a:solidFill>
                  <a:srgbClr val="080808"/>
                </a:solidFill>
              </a:rPr>
              <a:t> IBM Data Science Professional Certificate</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89871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p&#10;&#10;Description automatically generated">
            <a:extLst>
              <a:ext uri="{FF2B5EF4-FFF2-40B4-BE49-F238E27FC236}">
                <a16:creationId xmlns:a16="http://schemas.microsoft.com/office/drawing/2014/main" id="{1AEA69E4-08F0-47F6-AE5C-B7BF58906C7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32" r="1" b="21277"/>
          <a:stretch/>
        </p:blipFill>
        <p:spPr>
          <a:xfrm>
            <a:off x="-4243" y="10"/>
            <a:ext cx="12196243" cy="6857990"/>
          </a:xfrm>
          <a:prstGeom prst="rect">
            <a:avLst/>
          </a:prstGeom>
        </p:spPr>
      </p:pic>
      <p:sp>
        <p:nvSpPr>
          <p:cNvPr id="2" name="Title 1">
            <a:extLst>
              <a:ext uri="{FF2B5EF4-FFF2-40B4-BE49-F238E27FC236}">
                <a16:creationId xmlns:a16="http://schemas.microsoft.com/office/drawing/2014/main" id="{BFBB35A4-D042-4946-88E3-BE6EBE2FEBC8}"/>
              </a:ext>
            </a:extLst>
          </p:cNvPr>
          <p:cNvSpPr>
            <a:spLocks noGrp="1"/>
          </p:cNvSpPr>
          <p:nvPr>
            <p:ph type="title"/>
          </p:nvPr>
        </p:nvSpPr>
        <p:spPr>
          <a:xfrm>
            <a:off x="643467" y="321734"/>
            <a:ext cx="10905066" cy="1135737"/>
          </a:xfrm>
        </p:spPr>
        <p:txBody>
          <a:bodyPr>
            <a:normAutofit/>
          </a:bodyPr>
          <a:lstStyle/>
          <a:p>
            <a:r>
              <a:rPr lang="en-US" sz="3600"/>
              <a:t>RESULT</a:t>
            </a:r>
            <a:endParaRPr lang="en-US" sz="3600" dirty="0"/>
          </a:p>
        </p:txBody>
      </p:sp>
      <p:sp>
        <p:nvSpPr>
          <p:cNvPr id="3" name="Content Placeholder 2">
            <a:extLst>
              <a:ext uri="{FF2B5EF4-FFF2-40B4-BE49-F238E27FC236}">
                <a16:creationId xmlns:a16="http://schemas.microsoft.com/office/drawing/2014/main" id="{08D80558-7526-4556-B434-5215AE10673A}"/>
              </a:ext>
            </a:extLst>
          </p:cNvPr>
          <p:cNvSpPr>
            <a:spLocks noGrp="1"/>
          </p:cNvSpPr>
          <p:nvPr>
            <p:ph idx="1"/>
          </p:nvPr>
        </p:nvSpPr>
        <p:spPr>
          <a:xfrm>
            <a:off x="643467" y="1782981"/>
            <a:ext cx="10905066" cy="4393982"/>
          </a:xfrm>
        </p:spPr>
        <p:txBody>
          <a:bodyPr>
            <a:normAutofit/>
          </a:bodyPr>
          <a:lstStyle/>
          <a:p>
            <a:r>
              <a:rPr lang="en-US" sz="2000" b="0" i="0">
                <a:effectLst/>
                <a:latin typeface="Georgia" panose="02040502050405020303" pitchFamily="18" charset="0"/>
              </a:rPr>
              <a:t>The neighborhoods in the Red cluster are mainly on the outskirts of Toronto.</a:t>
            </a:r>
          </a:p>
          <a:p>
            <a:r>
              <a:rPr lang="en-US" sz="2000" b="0" i="0">
                <a:effectLst/>
                <a:latin typeface="Georgia" panose="02040502050405020303" pitchFamily="18" charset="0"/>
              </a:rPr>
              <a:t>There are 2 neighborhoods that form their own cluster and one cluster (indicated in purple) consists of only 2 neighborhoods.</a:t>
            </a:r>
          </a:p>
          <a:p>
            <a:r>
              <a:rPr lang="en-US" sz="2000" b="0" i="0">
                <a:effectLst/>
                <a:latin typeface="Georgia" panose="02040502050405020303" pitchFamily="18" charset="0"/>
              </a:rPr>
              <a:t>Since the neighborhoods were clustered based on the similarity in the categories of popular venues, it can be observed that most neighborhoods have the same category of venues.</a:t>
            </a:r>
          </a:p>
          <a:p>
            <a:pPr marL="0" indent="0">
              <a:buNone/>
            </a:pPr>
            <a:endParaRPr lang="en-US" sz="2000" dirty="0"/>
          </a:p>
        </p:txBody>
      </p:sp>
      <p:sp>
        <p:nvSpPr>
          <p:cNvPr id="40" name="Rectangle 3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476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205D6-FE06-4037-9D32-678DC0C96592}"/>
              </a:ext>
            </a:extLst>
          </p:cNvPr>
          <p:cNvSpPr>
            <a:spLocks noGrp="1"/>
          </p:cNvSpPr>
          <p:nvPr>
            <p:ph type="title"/>
          </p:nvPr>
        </p:nvSpPr>
        <p:spPr>
          <a:xfrm>
            <a:off x="589560" y="856180"/>
            <a:ext cx="4560584" cy="1128068"/>
          </a:xfrm>
        </p:spPr>
        <p:txBody>
          <a:bodyPr anchor="ctr">
            <a:normAutofit/>
          </a:bodyPr>
          <a:lstStyle/>
          <a:p>
            <a:r>
              <a:rPr lang="en-US" sz="3700" i="0" dirty="0">
                <a:effectLst/>
                <a:latin typeface="sohne"/>
              </a:rPr>
              <a:t>Conclusions</a:t>
            </a:r>
            <a:br>
              <a:rPr lang="en-US" sz="3700" b="0" i="0" dirty="0">
                <a:effectLst/>
                <a:latin typeface="sohne"/>
              </a:rPr>
            </a:br>
            <a:endParaRPr lang="en-US" sz="3700" dirty="0"/>
          </a:p>
        </p:txBody>
      </p:sp>
      <p:grpSp>
        <p:nvGrpSpPr>
          <p:cNvPr id="43" name="Group 4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4" name="Rectangle 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06DF4A-FC40-4C16-B35F-BA39F332AF99}"/>
              </a:ext>
            </a:extLst>
          </p:cNvPr>
          <p:cNvSpPr>
            <a:spLocks noGrp="1"/>
          </p:cNvSpPr>
          <p:nvPr>
            <p:ph idx="1"/>
          </p:nvPr>
        </p:nvSpPr>
        <p:spPr>
          <a:xfrm>
            <a:off x="590719" y="2330505"/>
            <a:ext cx="4559425" cy="3979585"/>
          </a:xfrm>
        </p:spPr>
        <p:txBody>
          <a:bodyPr anchor="ctr">
            <a:normAutofit fontScale="92500" lnSpcReduction="20000"/>
          </a:bodyPr>
          <a:lstStyle/>
          <a:p>
            <a:pPr marL="0" indent="0">
              <a:buNone/>
            </a:pPr>
            <a:endParaRPr lang="en-US" sz="1600" b="0" i="0" dirty="0">
              <a:effectLst/>
              <a:latin typeface="charter"/>
            </a:endParaRPr>
          </a:p>
          <a:p>
            <a:r>
              <a:rPr lang="en-US" sz="2000" b="0" i="0" dirty="0">
                <a:effectLst/>
                <a:latin typeface="Georgia" panose="02040502050405020303" pitchFamily="18" charset="0"/>
              </a:rPr>
              <a:t>The clusters allow interested people to understand how similar neighborhoods are in Toronto.</a:t>
            </a:r>
          </a:p>
          <a:p>
            <a:r>
              <a:rPr lang="en-US" sz="2000" b="0" i="0" dirty="0">
                <a:effectLst/>
                <a:latin typeface="Georgia" panose="02040502050405020303" pitchFamily="18" charset="0"/>
              </a:rPr>
              <a:t>Using the data about the 10 most popular venues in each neighborhood group allows people to choose the right neighborhood for starting a new business or opening a new branch for their already existing business.</a:t>
            </a:r>
          </a:p>
          <a:p>
            <a:r>
              <a:rPr lang="en-US" sz="2000" b="0" i="0" dirty="0">
                <a:effectLst/>
                <a:latin typeface="Georgia" panose="02040502050405020303" pitchFamily="18" charset="0"/>
              </a:rPr>
              <a:t>The similarity in neighborhoods allows tourists to decide which places they should add on the to-visit list without making redundant choices. It also tells them what are the most popular places n each neighborhood that they must visit.</a:t>
            </a:r>
          </a:p>
          <a:p>
            <a:endParaRPr lang="en-US" sz="1600" dirty="0"/>
          </a:p>
        </p:txBody>
      </p:sp>
      <p:sp>
        <p:nvSpPr>
          <p:cNvPr id="49" name="Rectangle 4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5A407229-F218-4D3D-AD29-89EA75B7B504}"/>
              </a:ext>
            </a:extLst>
          </p:cNvPr>
          <p:cNvPicPr>
            <a:picLocks noChangeAspect="1"/>
          </p:cNvPicPr>
          <p:nvPr/>
        </p:nvPicPr>
        <p:blipFill rotWithShape="1">
          <a:blip r:embed="rId2">
            <a:extLst>
              <a:ext uri="{28A0092B-C50C-407E-A947-70E740481C1C}">
                <a14:useLocalDpi xmlns:a14="http://schemas.microsoft.com/office/drawing/2010/main" val="0"/>
              </a:ext>
            </a:extLst>
          </a:blip>
          <a:srcRect l="5654" r="36577"/>
          <a:stretch/>
        </p:blipFill>
        <p:spPr>
          <a:xfrm>
            <a:off x="5977788" y="799352"/>
            <a:ext cx="5425410" cy="5259296"/>
          </a:xfrm>
          <a:prstGeom prst="rect">
            <a:avLst/>
          </a:prstGeom>
        </p:spPr>
      </p:pic>
    </p:spTree>
    <p:extLst>
      <p:ext uri="{BB962C8B-B14F-4D97-AF65-F5344CB8AC3E}">
        <p14:creationId xmlns:p14="http://schemas.microsoft.com/office/powerpoint/2010/main" val="456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F1065BAB-E28F-41E3-AE1B-7CA75332B351}"/>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A075107-A04F-4E4B-941D-B3B49A9060F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THANK YOU!</a:t>
            </a:r>
          </a:p>
        </p:txBody>
      </p:sp>
      <p:sp>
        <p:nvSpPr>
          <p:cNvPr id="3" name="Text Placeholder 2">
            <a:extLst>
              <a:ext uri="{FF2B5EF4-FFF2-40B4-BE49-F238E27FC236}">
                <a16:creationId xmlns:a16="http://schemas.microsoft.com/office/drawing/2014/main" id="{AE1F09B4-9FE9-4ABB-A280-0F46439ED13A}"/>
              </a:ext>
            </a:extLst>
          </p:cNvPr>
          <p:cNvSpPr>
            <a:spLocks noGrp="1"/>
          </p:cNvSpPr>
          <p:nvPr>
            <p:ph type="body" idx="1"/>
          </p:nvPr>
        </p:nvSpPr>
        <p:spPr>
          <a:xfrm>
            <a:off x="7782910" y="5242675"/>
            <a:ext cx="4330262" cy="683284"/>
          </a:xfrm>
        </p:spPr>
        <p:txBody>
          <a:bodyPr vert="horz" lIns="91440" tIns="45720" rIns="91440" bIns="45720" rtlCol="0">
            <a:normAutofit/>
          </a:bodyPr>
          <a:lstStyle/>
          <a:p>
            <a:pPr algn="ctr"/>
            <a:endParaRPr lang="en-US" sz="2000">
              <a:solidFill>
                <a:schemeClr val="tx1"/>
              </a:solidFill>
            </a:endParaRP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17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3962C6-7CB2-48A7-B4E5-D9117451B053}"/>
              </a:ext>
            </a:extLst>
          </p:cNvPr>
          <p:cNvSpPr>
            <a:spLocks noGrp="1"/>
          </p:cNvSpPr>
          <p:nvPr>
            <p:ph type="title"/>
          </p:nvPr>
        </p:nvSpPr>
        <p:spPr>
          <a:xfrm>
            <a:off x="643467" y="321734"/>
            <a:ext cx="4970877" cy="1135737"/>
          </a:xfrm>
        </p:spPr>
        <p:txBody>
          <a:bodyPr>
            <a:normAutofit/>
          </a:bodyPr>
          <a:lstStyle/>
          <a:p>
            <a:r>
              <a:rPr lang="en-US" sz="3600"/>
              <a:t>INTRODUCTION</a:t>
            </a:r>
            <a:endParaRPr lang="en-US" sz="3600" dirty="0"/>
          </a:p>
        </p:txBody>
      </p:sp>
      <p:sp>
        <p:nvSpPr>
          <p:cNvPr id="3" name="Content Placeholder 2">
            <a:extLst>
              <a:ext uri="{FF2B5EF4-FFF2-40B4-BE49-F238E27FC236}">
                <a16:creationId xmlns:a16="http://schemas.microsoft.com/office/drawing/2014/main" id="{12D28C50-0969-41C6-8B10-47B2AA4E0BF7}"/>
              </a:ext>
            </a:extLst>
          </p:cNvPr>
          <p:cNvSpPr>
            <a:spLocks noGrp="1"/>
          </p:cNvSpPr>
          <p:nvPr>
            <p:ph idx="1"/>
          </p:nvPr>
        </p:nvSpPr>
        <p:spPr>
          <a:xfrm>
            <a:off x="643468" y="1782981"/>
            <a:ext cx="4970877" cy="4393982"/>
          </a:xfrm>
        </p:spPr>
        <p:txBody>
          <a:bodyPr>
            <a:normAutofit/>
          </a:bodyPr>
          <a:lstStyle/>
          <a:p>
            <a:pPr marL="0" marR="0">
              <a:spcBef>
                <a:spcPts val="0"/>
              </a:spcBef>
              <a:spcAft>
                <a:spcPts val="0"/>
              </a:spcAft>
            </a:pPr>
            <a:r>
              <a:rPr lang="en-US" sz="2000" dirty="0">
                <a:effectLst/>
                <a:latin typeface="Georgia" panose="02040502050405020303" pitchFamily="18" charset="0"/>
                <a:ea typeface="Georgia" panose="02040502050405020303" pitchFamily="18" charset="0"/>
                <a:cs typeface="Times New Roman" panose="02020603050405020304" pitchFamily="18" charset="0"/>
              </a:rPr>
              <a:t>The purpose of this project is to help people in exploring better facilities around their neighborhood. It will help people making smart and efficient decisions on selecting great neighborhoods out of numbers of other neighborhoods in Scarborough, Toronto.</a:t>
            </a:r>
          </a:p>
          <a:p>
            <a:pPr marL="0" marR="0" indent="0">
              <a:spcBef>
                <a:spcPts val="0"/>
              </a:spcBef>
              <a:spcAft>
                <a:spcPts val="0"/>
              </a:spcAft>
              <a:buNone/>
            </a:pPr>
            <a:r>
              <a:rPr lang="en-US" sz="20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r>
              <a:rPr lang="en-US" sz="2000" dirty="0">
                <a:effectLst/>
                <a:latin typeface="Georgia" panose="02040502050405020303" pitchFamily="18" charset="0"/>
                <a:ea typeface="Georgia" panose="02040502050405020303" pitchFamily="18" charset="0"/>
                <a:cs typeface="Times New Roman" panose="02020603050405020304" pitchFamily="18" charset="0"/>
              </a:rPr>
              <a:t>We will be using data visualization techniques, Foursquare API to retrieve location data for the state of Toronto and use this to perform data analysis.</a:t>
            </a:r>
          </a:p>
          <a:p>
            <a:endParaRPr lang="en-US" sz="2000" dirty="0"/>
          </a:p>
        </p:txBody>
      </p:sp>
      <p:sp>
        <p:nvSpPr>
          <p:cNvPr id="42"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B98E5A95-206E-4BA0-B6A5-CAD80B105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813" y="1709516"/>
            <a:ext cx="5290720" cy="3438967"/>
          </a:xfrm>
          <a:prstGeom prst="rect">
            <a:avLst/>
          </a:prstGeom>
        </p:spPr>
      </p:pic>
      <p:grpSp>
        <p:nvGrpSpPr>
          <p:cNvPr id="44" name="Group 26">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28" name="Isosceles Triangle 27">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28">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2702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9">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ABA94-D937-430D-97B2-FB6A65C212B9}"/>
              </a:ext>
            </a:extLst>
          </p:cNvPr>
          <p:cNvSpPr>
            <a:spLocks noGrp="1"/>
          </p:cNvSpPr>
          <p:nvPr>
            <p:ph type="title"/>
          </p:nvPr>
        </p:nvSpPr>
        <p:spPr>
          <a:xfrm>
            <a:off x="838200" y="963507"/>
            <a:ext cx="3494362" cy="4930986"/>
          </a:xfrm>
        </p:spPr>
        <p:txBody>
          <a:bodyPr>
            <a:normAutofit/>
          </a:bodyPr>
          <a:lstStyle/>
          <a:p>
            <a:pPr algn="r"/>
            <a:endParaRPr lang="en-US" dirty="0">
              <a:solidFill>
                <a:schemeClr val="accent1"/>
              </a:solidFill>
            </a:endParaRPr>
          </a:p>
        </p:txBody>
      </p:sp>
      <p:cxnSp>
        <p:nvCxnSpPr>
          <p:cNvPr id="22" name="Straight Connector 21">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CECA79-94E8-430D-B642-3301D61FA7E4}"/>
              </a:ext>
            </a:extLst>
          </p:cNvPr>
          <p:cNvSpPr>
            <a:spLocks noGrp="1"/>
          </p:cNvSpPr>
          <p:nvPr>
            <p:ph sz="half" idx="1"/>
          </p:nvPr>
        </p:nvSpPr>
        <p:spPr>
          <a:xfrm>
            <a:off x="4976030" y="963507"/>
            <a:ext cx="6250940" cy="2304627"/>
          </a:xfrm>
        </p:spPr>
        <p:txBody>
          <a:bodyPr anchor="b">
            <a:normAutofit fontScale="92500" lnSpcReduction="20000"/>
          </a:bodyPr>
          <a:lstStyle/>
          <a:p>
            <a:pPr marL="0" marR="0" indent="0">
              <a:spcBef>
                <a:spcPts val="0"/>
              </a:spcBef>
              <a:spcAft>
                <a:spcPts val="0"/>
              </a:spcAft>
              <a:buNone/>
            </a:pPr>
            <a:r>
              <a:rPr lang="en-US" sz="2000" b="1" dirty="0">
                <a:effectLst/>
                <a:latin typeface="Georgia" panose="02040502050405020303" pitchFamily="18" charset="0"/>
                <a:ea typeface="Georgia" panose="02040502050405020303" pitchFamily="18" charset="0"/>
                <a:cs typeface="Times New Roman" panose="02020603050405020304" pitchFamily="18" charset="0"/>
              </a:rPr>
              <a:t>BACKGROUND</a:t>
            </a:r>
            <a:r>
              <a:rPr lang="en-US" sz="20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endParaRPr lang="en-US" sz="20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2000" dirty="0">
                <a:effectLst/>
                <a:latin typeface="Georgia" panose="02040502050405020303" pitchFamily="18" charset="0"/>
                <a:ea typeface="Georgia" panose="02040502050405020303" pitchFamily="18" charset="0"/>
                <a:cs typeface="Times New Roman" panose="02020603050405020304" pitchFamily="18" charset="0"/>
              </a:rPr>
              <a:t>The goal is to inform potential business owners who are looking to expand in new areas. After pulling the data for these respective cities - we will have an ability to provide a recommendation. We will be using several data visualization techniques, in particular, we will be making use of Foursquare API to retrieve location data for the state of Toronto in Canada and use this data to perform data analysis.</a:t>
            </a:r>
          </a:p>
          <a:p>
            <a:endParaRPr lang="en-US" sz="2000" dirty="0"/>
          </a:p>
        </p:txBody>
      </p:sp>
      <p:sp>
        <p:nvSpPr>
          <p:cNvPr id="4" name="Content Placeholder 3">
            <a:extLst>
              <a:ext uri="{FF2B5EF4-FFF2-40B4-BE49-F238E27FC236}">
                <a16:creationId xmlns:a16="http://schemas.microsoft.com/office/drawing/2014/main" id="{E515EAEA-0174-484C-A0B8-3C6591BB4817}"/>
              </a:ext>
            </a:extLst>
          </p:cNvPr>
          <p:cNvSpPr>
            <a:spLocks noGrp="1"/>
          </p:cNvSpPr>
          <p:nvPr>
            <p:ph sz="half" idx="2"/>
          </p:nvPr>
        </p:nvSpPr>
        <p:spPr>
          <a:xfrm>
            <a:off x="4976030" y="3589866"/>
            <a:ext cx="6250940" cy="2304628"/>
          </a:xfrm>
        </p:spPr>
        <p:txBody>
          <a:bodyPr>
            <a:normAutofit fontScale="92500" lnSpcReduction="20000"/>
          </a:bodyPr>
          <a:lstStyle/>
          <a:p>
            <a:pPr marL="0" marR="0" indent="0">
              <a:spcBef>
                <a:spcPts val="0"/>
              </a:spcBef>
              <a:spcAft>
                <a:spcPts val="0"/>
              </a:spcAft>
              <a:buNone/>
            </a:pPr>
            <a:r>
              <a:rPr lang="en-US" sz="2000" b="1" dirty="0">
                <a:effectLst/>
                <a:latin typeface="Georgia" panose="02040502050405020303" pitchFamily="18" charset="0"/>
                <a:ea typeface="Georgia" panose="02040502050405020303" pitchFamily="18" charset="0"/>
                <a:cs typeface="Times New Roman" panose="02020603050405020304" pitchFamily="18" charset="0"/>
              </a:rPr>
              <a:t>INTEREST</a:t>
            </a:r>
            <a:endParaRPr lang="en-US" sz="2000" dirty="0">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r>
              <a:rPr lang="en-US" sz="20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r>
              <a:rPr lang="en-US" sz="2000" dirty="0">
                <a:effectLst/>
                <a:latin typeface="Georgia" panose="02040502050405020303" pitchFamily="18" charset="0"/>
                <a:ea typeface="Georgia" panose="02040502050405020303" pitchFamily="18" charset="0"/>
                <a:cs typeface="Times New Roman" panose="02020603050405020304" pitchFamily="18" charset="0"/>
              </a:rPr>
              <a:t>This analysis will be useful for those   who want to start a new business in the state of Toronto .It also aims on helping those who want to travel to Toronto and want to visit global Cuisine restaurants in Toronto. Clusters tell us what neighborhoods are fairly similar to each other so the person can skip travelling to many of the same neighborhoods.</a:t>
            </a:r>
          </a:p>
          <a:p>
            <a:endParaRPr lang="en-US" sz="2000" dirty="0"/>
          </a:p>
        </p:txBody>
      </p:sp>
      <p:pic>
        <p:nvPicPr>
          <p:cNvPr id="6" name="Picture 5" descr="A picture containing text, sign, outdoor&#10;&#10;Description automatically generated">
            <a:extLst>
              <a:ext uri="{FF2B5EF4-FFF2-40B4-BE49-F238E27FC236}">
                <a16:creationId xmlns:a16="http://schemas.microsoft.com/office/drawing/2014/main" id="{62E67AD1-1DC2-4AB0-90DD-251407785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583" y="963506"/>
            <a:ext cx="3694013" cy="5219968"/>
          </a:xfrm>
          <a:prstGeom prst="rect">
            <a:avLst/>
          </a:prstGeom>
        </p:spPr>
      </p:pic>
    </p:spTree>
    <p:extLst>
      <p:ext uri="{BB962C8B-B14F-4D97-AF65-F5344CB8AC3E}">
        <p14:creationId xmlns:p14="http://schemas.microsoft.com/office/powerpoint/2010/main" val="225861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4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46">
            <a:extLst>
              <a:ext uri="{FF2B5EF4-FFF2-40B4-BE49-F238E27FC236}">
                <a16:creationId xmlns:a16="http://schemas.microsoft.com/office/drawing/2014/main" id="{FA366754-A2F4-475B-8217-AB06F5F15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7" name="Rectangle 47">
              <a:extLst>
                <a:ext uri="{FF2B5EF4-FFF2-40B4-BE49-F238E27FC236}">
                  <a16:creationId xmlns:a16="http://schemas.microsoft.com/office/drawing/2014/main" id="{322BF2F0-5264-48F8-8780-73D64DE84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48">
              <a:extLst>
                <a:ext uri="{FF2B5EF4-FFF2-40B4-BE49-F238E27FC236}">
                  <a16:creationId xmlns:a16="http://schemas.microsoft.com/office/drawing/2014/main" id="{7DC5FF32-A8FD-4F1B-B8D3-3D226716C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144902F1-0D16-4697-A576-11DE136650C8}"/>
              </a:ext>
            </a:extLst>
          </p:cNvPr>
          <p:cNvSpPr>
            <a:spLocks noGrp="1"/>
          </p:cNvSpPr>
          <p:nvPr>
            <p:ph type="title"/>
          </p:nvPr>
        </p:nvSpPr>
        <p:spPr>
          <a:xfrm>
            <a:off x="643467" y="321734"/>
            <a:ext cx="10905066" cy="1135737"/>
          </a:xfrm>
        </p:spPr>
        <p:txBody>
          <a:bodyPr>
            <a:normAutofit/>
          </a:bodyPr>
          <a:lstStyle/>
          <a:p>
            <a:r>
              <a:rPr lang="en-US" sz="3600"/>
              <a:t>PROBLEM</a:t>
            </a:r>
          </a:p>
        </p:txBody>
      </p:sp>
      <p:sp>
        <p:nvSpPr>
          <p:cNvPr id="3" name="Content Placeholder 2">
            <a:extLst>
              <a:ext uri="{FF2B5EF4-FFF2-40B4-BE49-F238E27FC236}">
                <a16:creationId xmlns:a16="http://schemas.microsoft.com/office/drawing/2014/main" id="{6DE23179-E9D7-4ADC-8DFB-B9CF9B4FB5B3}"/>
              </a:ext>
            </a:extLst>
          </p:cNvPr>
          <p:cNvSpPr>
            <a:spLocks noGrp="1"/>
          </p:cNvSpPr>
          <p:nvPr>
            <p:ph idx="1"/>
          </p:nvPr>
        </p:nvSpPr>
        <p:spPr>
          <a:xfrm>
            <a:off x="643468" y="1782981"/>
            <a:ext cx="6842935" cy="4393982"/>
          </a:xfrm>
        </p:spPr>
        <p:txBody>
          <a:bodyPr>
            <a:normAutofit/>
          </a:bodyPr>
          <a:lstStyle/>
          <a:p>
            <a:pPr marL="0">
              <a:spcBef>
                <a:spcPts val="0"/>
              </a:spcBef>
            </a:pPr>
            <a:r>
              <a:rPr lang="en-US" sz="2000">
                <a:effectLst/>
                <a:latin typeface="Georgia" panose="02040502050405020303" pitchFamily="18" charset="0"/>
                <a:ea typeface="Georgia" panose="02040502050405020303" pitchFamily="18" charset="0"/>
                <a:cs typeface="Times New Roman" panose="02020603050405020304" pitchFamily="18" charset="0"/>
              </a:rPr>
              <a:t>In growing regions - it is a challenge to know where it is appropriate to start a business, let alone what business to start. In this report we will be exploring the need for additional restaurants as in Toronto.</a:t>
            </a:r>
          </a:p>
          <a:p>
            <a:pPr marL="0">
              <a:spcBef>
                <a:spcPts val="0"/>
              </a:spcBef>
            </a:pPr>
            <a:endParaRPr lang="en-US" sz="2000">
              <a:latin typeface="Georgia" panose="02040502050405020303" pitchFamily="18" charset="0"/>
              <a:ea typeface="Georgia" panose="02040502050405020303" pitchFamily="18" charset="0"/>
              <a:cs typeface="Times New Roman" panose="02020603050405020304" pitchFamily="18" charset="0"/>
            </a:endParaRPr>
          </a:p>
          <a:p>
            <a:pPr marL="0">
              <a:spcBef>
                <a:spcPts val="0"/>
              </a:spcBef>
            </a:pPr>
            <a:endParaRPr lang="en-US" sz="2000">
              <a:effectLst/>
              <a:latin typeface="Georgia" panose="02040502050405020303" pitchFamily="18" charset="0"/>
              <a:ea typeface="Georgia" panose="02040502050405020303" pitchFamily="18" charset="0"/>
              <a:cs typeface="Times New Roman" panose="02020603050405020304" pitchFamily="18" charset="0"/>
            </a:endParaRPr>
          </a:p>
          <a:p>
            <a:pPr marL="0" indent="0">
              <a:spcBef>
                <a:spcPts val="0"/>
              </a:spcBef>
              <a:buNone/>
            </a:pPr>
            <a:endParaRPr lang="en-US" sz="2000">
              <a:effectLst/>
              <a:latin typeface="Georgia" panose="02040502050405020303" pitchFamily="18" charset="0"/>
              <a:ea typeface="Georgia" panose="02040502050405020303" pitchFamily="18" charset="0"/>
              <a:cs typeface="Times New Roman" panose="02020603050405020304" pitchFamily="18" charset="0"/>
            </a:endParaRPr>
          </a:p>
          <a:p>
            <a:pPr marL="0">
              <a:spcBef>
                <a:spcPts val="0"/>
              </a:spcBef>
            </a:pPr>
            <a:r>
              <a:rPr lang="en-US" sz="2000">
                <a:effectLst/>
                <a:latin typeface="Georgia" panose="02040502050405020303" pitchFamily="18" charset="0"/>
                <a:ea typeface="Georgia" panose="02040502050405020303" pitchFamily="18" charset="0"/>
                <a:cs typeface="Times New Roman" panose="02020603050405020304" pitchFamily="18" charset="0"/>
              </a:rPr>
              <a:t> Prior launching any restaurant, it’s important to know if the business as a good opportunity. In order to do so, this report will try to gather data about other restaurant localization, competitors and best localization. also keeping in mind the nearby tourist spots they can visit which makes it easier for business person to choose the right neighborhood for their restaurant.</a:t>
            </a:r>
          </a:p>
          <a:p>
            <a:pPr marL="0" marR="0">
              <a:spcBef>
                <a:spcPts val="0"/>
              </a:spcBef>
              <a:spcAft>
                <a:spcPts val="0"/>
              </a:spcAft>
            </a:pPr>
            <a:endParaRPr lang="en-US" sz="2000">
              <a:effectLst/>
              <a:latin typeface="Georgia" panose="02040502050405020303" pitchFamily="18" charset="0"/>
              <a:ea typeface="Georgia" panose="02040502050405020303" pitchFamily="18" charset="0"/>
              <a:cs typeface="Times New Roman" panose="02020603050405020304" pitchFamily="18" charset="0"/>
            </a:endParaRPr>
          </a:p>
          <a:p>
            <a:endParaRPr lang="en-US" sz="2000"/>
          </a:p>
        </p:txBody>
      </p:sp>
      <p:grpSp>
        <p:nvGrpSpPr>
          <p:cNvPr id="59" name="Group 5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60" name="Isosceles Triangle 5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Graphic 23" descr="Business Growth">
            <a:extLst>
              <a:ext uri="{FF2B5EF4-FFF2-40B4-BE49-F238E27FC236}">
                <a16:creationId xmlns:a16="http://schemas.microsoft.com/office/drawing/2014/main" id="{ABC49024-4278-49F0-B3C3-CF21BDF1A3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32318" y="1782981"/>
            <a:ext cx="3416214" cy="3416214"/>
          </a:xfrm>
          <a:prstGeom prst="rect">
            <a:avLst/>
          </a:prstGeom>
        </p:spPr>
      </p:pic>
    </p:spTree>
    <p:extLst>
      <p:ext uri="{BB962C8B-B14F-4D97-AF65-F5344CB8AC3E}">
        <p14:creationId xmlns:p14="http://schemas.microsoft.com/office/powerpoint/2010/main" val="288912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 vector graphics, screenshot, businesscard&#10;&#10;Description automatically generated">
            <a:extLst>
              <a:ext uri="{FF2B5EF4-FFF2-40B4-BE49-F238E27FC236}">
                <a16:creationId xmlns:a16="http://schemas.microsoft.com/office/drawing/2014/main" id="{26D85BDC-387A-49A8-BA56-70260CA8D231}"/>
              </a:ext>
            </a:extLst>
          </p:cNvPr>
          <p:cNvPicPr>
            <a:picLocks noChangeAspect="1"/>
          </p:cNvPicPr>
          <p:nvPr/>
        </p:nvPicPr>
        <p:blipFill rotWithShape="1">
          <a:blip r:embed="rId2">
            <a:extLst>
              <a:ext uri="{28A0092B-C50C-407E-A947-70E740481C1C}">
                <a14:useLocalDpi xmlns:a14="http://schemas.microsoft.com/office/drawing/2010/main" val="0"/>
              </a:ext>
            </a:extLst>
          </a:blip>
          <a:srcRect b="2174"/>
          <a:stretch/>
        </p:blipFill>
        <p:spPr>
          <a:xfrm>
            <a:off x="-1" y="10"/>
            <a:ext cx="12192000" cy="6857990"/>
          </a:xfrm>
          <a:prstGeom prst="rect">
            <a:avLst/>
          </a:prstGeom>
        </p:spPr>
      </p:pic>
      <p:sp>
        <p:nvSpPr>
          <p:cNvPr id="5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97A5071-8728-4E5B-8F7E-4EC6A5D91249}"/>
              </a:ext>
            </a:extLst>
          </p:cNvPr>
          <p:cNvSpPr>
            <a:spLocks noGrp="1"/>
          </p:cNvSpPr>
          <p:nvPr>
            <p:ph type="title"/>
          </p:nvPr>
        </p:nvSpPr>
        <p:spPr>
          <a:xfrm>
            <a:off x="709448" y="1913950"/>
            <a:ext cx="4204137" cy="1342754"/>
          </a:xfrm>
        </p:spPr>
        <p:txBody>
          <a:bodyPr>
            <a:normAutofit/>
          </a:bodyPr>
          <a:lstStyle/>
          <a:p>
            <a:pPr algn="ctr"/>
            <a:r>
              <a:rPr lang="en-US" sz="3600"/>
              <a:t>DATA ACQUISTION</a:t>
            </a:r>
          </a:p>
        </p:txBody>
      </p:sp>
      <p:cxnSp>
        <p:nvCxnSpPr>
          <p:cNvPr id="59" name="Straight Connector 5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13FEE4-2D7A-4C72-9D27-4E88F7170FE5}"/>
              </a:ext>
            </a:extLst>
          </p:cNvPr>
          <p:cNvSpPr>
            <a:spLocks noGrp="1"/>
          </p:cNvSpPr>
          <p:nvPr>
            <p:ph idx="1"/>
          </p:nvPr>
        </p:nvSpPr>
        <p:spPr>
          <a:xfrm>
            <a:off x="525516" y="3417573"/>
            <a:ext cx="4593021" cy="2619839"/>
          </a:xfrm>
        </p:spPr>
        <p:txBody>
          <a:bodyPr anchor="ctr">
            <a:normAutofit/>
          </a:bodyPr>
          <a:lstStyle/>
          <a:p>
            <a:r>
              <a:rPr lang="en-US" sz="2000" dirty="0">
                <a:effectLst/>
                <a:latin typeface="Georgia" panose="02040502050405020303" pitchFamily="18" charset="0"/>
                <a:ea typeface="Georgia" panose="02040502050405020303" pitchFamily="18" charset="0"/>
                <a:cs typeface="Times New Roman" panose="02020603050405020304" pitchFamily="18" charset="0"/>
              </a:rPr>
              <a:t>The foursquare location platform will be used as the sole data source all the stated required information can be obtained through the API.</a:t>
            </a:r>
          </a:p>
          <a:p>
            <a:endParaRPr lang="en-US" sz="1800" dirty="0"/>
          </a:p>
        </p:txBody>
      </p:sp>
    </p:spTree>
    <p:extLst>
      <p:ext uri="{BB962C8B-B14F-4D97-AF65-F5344CB8AC3E}">
        <p14:creationId xmlns:p14="http://schemas.microsoft.com/office/powerpoint/2010/main" val="46822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ED0FF-81A0-4422-851F-4AEBC58AD2B8}"/>
              </a:ext>
            </a:extLst>
          </p:cNvPr>
          <p:cNvSpPr>
            <a:spLocks noGrp="1"/>
          </p:cNvSpPr>
          <p:nvPr>
            <p:ph type="title"/>
          </p:nvPr>
        </p:nvSpPr>
        <p:spPr>
          <a:xfrm>
            <a:off x="643467" y="321734"/>
            <a:ext cx="10905066" cy="1135737"/>
          </a:xfrm>
        </p:spPr>
        <p:txBody>
          <a:bodyPr>
            <a:normAutofit/>
          </a:bodyPr>
          <a:lstStyle/>
          <a:p>
            <a:endParaRPr lang="en-US" sz="3600" dirty="0"/>
          </a:p>
        </p:txBody>
      </p:sp>
      <p:sp>
        <p:nvSpPr>
          <p:cNvPr id="3" name="Content Placeholder 2">
            <a:extLst>
              <a:ext uri="{FF2B5EF4-FFF2-40B4-BE49-F238E27FC236}">
                <a16:creationId xmlns:a16="http://schemas.microsoft.com/office/drawing/2014/main" id="{04BBACF4-0910-43F2-BBBE-7EA15853A798}"/>
              </a:ext>
            </a:extLst>
          </p:cNvPr>
          <p:cNvSpPr>
            <a:spLocks noGrp="1"/>
          </p:cNvSpPr>
          <p:nvPr>
            <p:ph idx="1"/>
          </p:nvPr>
        </p:nvSpPr>
        <p:spPr>
          <a:xfrm>
            <a:off x="643469" y="1782981"/>
            <a:ext cx="4008384" cy="4393982"/>
          </a:xfrm>
        </p:spPr>
        <p:txBody>
          <a:bodyPr>
            <a:normAutofit/>
          </a:bodyPr>
          <a:lstStyle/>
          <a:p>
            <a:pPr marL="342900" marR="0" lvl="0" indent="-342900">
              <a:spcBef>
                <a:spcPts val="0"/>
              </a:spcBef>
              <a:spcAft>
                <a:spcPts val="0"/>
              </a:spcAft>
              <a:buFont typeface="Symbol" panose="05050102010706020507" pitchFamily="18" charset="2"/>
              <a:buChar char=""/>
            </a:pPr>
            <a:r>
              <a:rPr lang="en-US" sz="1800" dirty="0">
                <a:effectLst/>
                <a:latin typeface="Georgia" panose="02040502050405020303" pitchFamily="18" charset="0"/>
                <a:ea typeface="Georgia" panose="02040502050405020303" pitchFamily="18" charset="0"/>
                <a:cs typeface="Times New Roman" panose="02020603050405020304" pitchFamily="18" charset="0"/>
              </a:rPr>
              <a:t>Cleaning Data:</a:t>
            </a:r>
          </a:p>
          <a:p>
            <a:pPr marL="0" marR="0" indent="0">
              <a:spcBef>
                <a:spcPts val="0"/>
              </a:spcBef>
              <a:spcAft>
                <a:spcPts val="0"/>
              </a:spcAft>
              <a:buNone/>
            </a:pPr>
            <a:r>
              <a:rPr lang="en-US" sz="1800" dirty="0">
                <a:effectLst/>
                <a:latin typeface="Georgia" panose="02040502050405020303" pitchFamily="18" charset="0"/>
                <a:ea typeface="Georgia" panose="02040502050405020303" pitchFamily="18" charset="0"/>
                <a:cs typeface="Times New Roman" panose="02020603050405020304" pitchFamily="18" charset="0"/>
              </a:rPr>
              <a:t>      We can combine rows that have same postal code and make them into a single row and neighborhoods that are associated with that postal code would be put into the same row separated by commas. We sort data buy the postal codes.</a:t>
            </a:r>
          </a:p>
          <a:p>
            <a:pPr marL="0" marR="0" indent="0">
              <a:spcBef>
                <a:spcPts val="0"/>
              </a:spcBef>
              <a:spcAft>
                <a:spcPts val="0"/>
              </a:spcAft>
              <a:buNone/>
            </a:pPr>
            <a:endParaRPr lang="en-US" sz="1700" dirty="0">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1700" dirty="0">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1700" dirty="0">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1700" dirty="0">
              <a:latin typeface="Georgia" panose="02040502050405020303" pitchFamily="18" charset="0"/>
              <a:ea typeface="Georgia" panose="02040502050405020303"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effectLst/>
                <a:latin typeface="Georgia" panose="02040502050405020303" pitchFamily="18" charset="0"/>
                <a:ea typeface="Georgia" panose="02040502050405020303" pitchFamily="18" charset="0"/>
                <a:cs typeface="Times New Roman" panose="02020603050405020304" pitchFamily="18" charset="0"/>
              </a:rPr>
              <a:t>Feature Selection:</a:t>
            </a:r>
          </a:p>
          <a:p>
            <a:pPr marL="0" marR="0" indent="0">
              <a:spcBef>
                <a:spcPts val="0"/>
              </a:spcBef>
              <a:spcAft>
                <a:spcPts val="0"/>
              </a:spcAft>
              <a:buNone/>
            </a:pPr>
            <a:r>
              <a:rPr lang="en-US" sz="1800" dirty="0">
                <a:effectLst/>
                <a:latin typeface="Georgia" panose="02040502050405020303" pitchFamily="18" charset="0"/>
                <a:ea typeface="Georgia" panose="02040502050405020303" pitchFamily="18" charset="0"/>
                <a:cs typeface="Times New Roman" panose="02020603050405020304" pitchFamily="18" charset="0"/>
              </a:rPr>
              <a:t>      We focus on the neighborhood in Toronto. So drop all rows that have Borough outside of Toronto. And our </a:t>
            </a:r>
            <a:r>
              <a:rPr lang="en-US" sz="1800" dirty="0" err="1">
                <a:effectLst/>
                <a:latin typeface="Georgia" panose="02040502050405020303" pitchFamily="18" charset="0"/>
                <a:ea typeface="Georgia" panose="02040502050405020303" pitchFamily="18" charset="0"/>
                <a:cs typeface="Times New Roman" panose="02020603050405020304" pitchFamily="18" charset="0"/>
              </a:rPr>
              <a:t>dataframe</a:t>
            </a:r>
            <a:r>
              <a:rPr lang="en-US" sz="1800" dirty="0">
                <a:effectLst/>
                <a:latin typeface="Georgia" panose="02040502050405020303" pitchFamily="18" charset="0"/>
                <a:ea typeface="Georgia" panose="02040502050405020303" pitchFamily="18" charset="0"/>
                <a:cs typeface="Times New Roman" panose="02020603050405020304" pitchFamily="18" charset="0"/>
              </a:rPr>
              <a:t> is ready to use.</a:t>
            </a:r>
          </a:p>
          <a:p>
            <a:pPr marL="0" marR="0" indent="0">
              <a:spcBef>
                <a:spcPts val="0"/>
              </a:spcBef>
              <a:spcAft>
                <a:spcPts val="0"/>
              </a:spcAft>
              <a:buNone/>
            </a:pPr>
            <a:endParaRPr lang="en-US" sz="1800" dirty="0">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1700" dirty="0">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1700" dirty="0">
              <a:effectLst/>
              <a:latin typeface="Georgia" panose="02040502050405020303" pitchFamily="18" charset="0"/>
              <a:ea typeface="Georgia" panose="02040502050405020303" pitchFamily="18" charset="0"/>
              <a:cs typeface="Times New Roman" panose="02020603050405020304" pitchFamily="18" charset="0"/>
            </a:endParaRPr>
          </a:p>
          <a:p>
            <a:endParaRPr lang="en-US" sz="1700" dirty="0"/>
          </a:p>
        </p:txBody>
      </p:sp>
      <p:grpSp>
        <p:nvGrpSpPr>
          <p:cNvPr id="53" name="Group 4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4" name="Rectangle 4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4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Table&#10;&#10;Description automatically generated">
            <a:extLst>
              <a:ext uri="{FF2B5EF4-FFF2-40B4-BE49-F238E27FC236}">
                <a16:creationId xmlns:a16="http://schemas.microsoft.com/office/drawing/2014/main" id="{003D1F3A-83B9-4A2A-B640-98B4D340E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757" y="1782982"/>
            <a:ext cx="5162335" cy="2116558"/>
          </a:xfrm>
          <a:prstGeom prst="rect">
            <a:avLst/>
          </a:prstGeom>
        </p:spPr>
      </p:pic>
      <p:grpSp>
        <p:nvGrpSpPr>
          <p:cNvPr id="56" name="Group 4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7" name="Isosceles Triangle 4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4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Table&#10;&#10;Description automatically generated">
            <a:extLst>
              <a:ext uri="{FF2B5EF4-FFF2-40B4-BE49-F238E27FC236}">
                <a16:creationId xmlns:a16="http://schemas.microsoft.com/office/drawing/2014/main" id="{EAAEA8C8-FBDB-4E7F-8416-288ECD11E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955" y="4060406"/>
            <a:ext cx="5243942" cy="2084467"/>
          </a:xfrm>
          <a:prstGeom prst="rect">
            <a:avLst/>
          </a:prstGeom>
        </p:spPr>
      </p:pic>
    </p:spTree>
    <p:extLst>
      <p:ext uri="{BB962C8B-B14F-4D97-AF65-F5344CB8AC3E}">
        <p14:creationId xmlns:p14="http://schemas.microsoft.com/office/powerpoint/2010/main" val="292376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AF612ECA-B391-4D99-8B73-0E9E2CEB3CCE}"/>
              </a:ext>
            </a:extLst>
          </p:cNvPr>
          <p:cNvPicPr>
            <a:picLocks noChangeAspect="1"/>
          </p:cNvPicPr>
          <p:nvPr/>
        </p:nvPicPr>
        <p:blipFill rotWithShape="1">
          <a:blip r:embed="rId2">
            <a:extLst>
              <a:ext uri="{28A0092B-C50C-407E-A947-70E740481C1C}">
                <a14:useLocalDpi xmlns:a14="http://schemas.microsoft.com/office/drawing/2010/main" val="0"/>
              </a:ext>
            </a:extLst>
          </a:blip>
          <a:srcRect b="22414"/>
          <a:stretch/>
        </p:blipFill>
        <p:spPr>
          <a:xfrm>
            <a:off x="20" y="10"/>
            <a:ext cx="12191981" cy="6857990"/>
          </a:xfrm>
          <a:prstGeom prst="rect">
            <a:avLst/>
          </a:prstGeom>
        </p:spPr>
      </p:pic>
      <p:sp>
        <p:nvSpPr>
          <p:cNvPr id="59" name="Rectangle 5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574F59-21CA-4B80-B709-FFBDCF99B513}"/>
              </a:ext>
            </a:extLst>
          </p:cNvPr>
          <p:cNvSpPr>
            <a:spLocks noGrp="1"/>
          </p:cNvSpPr>
          <p:nvPr>
            <p:ph type="title"/>
          </p:nvPr>
        </p:nvSpPr>
        <p:spPr>
          <a:xfrm>
            <a:off x="643467" y="321734"/>
            <a:ext cx="6891186" cy="1135737"/>
          </a:xfrm>
        </p:spPr>
        <p:txBody>
          <a:bodyPr>
            <a:normAutofit/>
          </a:bodyPr>
          <a:lstStyle/>
          <a:p>
            <a:r>
              <a:rPr lang="en-US" sz="3600"/>
              <a:t>METHODLOGY</a:t>
            </a:r>
          </a:p>
        </p:txBody>
      </p:sp>
      <p:sp>
        <p:nvSpPr>
          <p:cNvPr id="3" name="Content Placeholder 2">
            <a:extLst>
              <a:ext uri="{FF2B5EF4-FFF2-40B4-BE49-F238E27FC236}">
                <a16:creationId xmlns:a16="http://schemas.microsoft.com/office/drawing/2014/main" id="{864D749A-6389-404B-9B04-2561D2ECEA40}"/>
              </a:ext>
            </a:extLst>
          </p:cNvPr>
          <p:cNvSpPr>
            <a:spLocks noGrp="1"/>
          </p:cNvSpPr>
          <p:nvPr>
            <p:ph idx="1"/>
          </p:nvPr>
        </p:nvSpPr>
        <p:spPr>
          <a:xfrm>
            <a:off x="643467" y="1782981"/>
            <a:ext cx="6891187" cy="4393982"/>
          </a:xfrm>
        </p:spPr>
        <p:txBody>
          <a:bodyPr>
            <a:normAutofit/>
          </a:bodyPr>
          <a:lstStyle/>
          <a:p>
            <a:pPr marL="0" marR="0" lvl="0" indent="0">
              <a:spcBef>
                <a:spcPts val="0"/>
              </a:spcBef>
              <a:spcAft>
                <a:spcPts val="0"/>
              </a:spcAft>
              <a:buNone/>
            </a:pPr>
            <a:r>
              <a:rPr lang="en-US" sz="2000" dirty="0">
                <a:effectLst/>
                <a:latin typeface="Georgia" panose="02040502050405020303" pitchFamily="18" charset="0"/>
                <a:ea typeface="Georgia" panose="02040502050405020303" pitchFamily="18" charset="0"/>
                <a:cs typeface="Times New Roman" panose="02020603050405020304" pitchFamily="18" charset="0"/>
              </a:rPr>
              <a:t>Presence of Vast data &amp; Classification :</a:t>
            </a:r>
          </a:p>
          <a:p>
            <a:pPr marL="0" marR="0" indent="0">
              <a:spcBef>
                <a:spcPts val="0"/>
              </a:spcBef>
              <a:spcAft>
                <a:spcPts val="0"/>
              </a:spcAft>
              <a:buNone/>
            </a:pPr>
            <a:r>
              <a:rPr lang="en-US" sz="2000" dirty="0">
                <a:effectLst/>
                <a:latin typeface="Georgia" panose="02040502050405020303" pitchFamily="18" charset="0"/>
                <a:ea typeface="Georgia" panose="02040502050405020303" pitchFamily="18" charset="0"/>
                <a:cs typeface="Times New Roman" panose="02020603050405020304" pitchFamily="18" charset="0"/>
              </a:rPr>
              <a:t> </a:t>
            </a:r>
          </a:p>
          <a:p>
            <a:pPr marL="0" marR="0">
              <a:spcBef>
                <a:spcPts val="0"/>
              </a:spcBef>
              <a:spcAft>
                <a:spcPts val="0"/>
              </a:spcAft>
            </a:pPr>
            <a:r>
              <a:rPr lang="en-US" sz="2000" spc="-5" dirty="0">
                <a:effectLst/>
                <a:latin typeface="Georgia" panose="02040502050405020303" pitchFamily="18" charset="0"/>
                <a:ea typeface="Georgia" panose="02040502050405020303" pitchFamily="18" charset="0"/>
                <a:cs typeface="Times New Roman" panose="02020603050405020304" pitchFamily="18" charset="0"/>
              </a:rPr>
              <a:t>The dataset will allow us to group the neighborhoods together according to the similarity in the type of venues in each neighborhood.</a:t>
            </a:r>
            <a:endParaRPr lang="en-US" sz="2000" dirty="0">
              <a:effectLst/>
              <a:latin typeface="Georgia" panose="02040502050405020303" pitchFamily="18" charset="0"/>
              <a:ea typeface="Georgia" panose="02040502050405020303" pitchFamily="18" charset="0"/>
              <a:cs typeface="Times New Roman" panose="02020603050405020304" pitchFamily="18" charset="0"/>
            </a:endParaRPr>
          </a:p>
          <a:p>
            <a:pPr marL="0" marR="0">
              <a:spcBef>
                <a:spcPts val="0"/>
              </a:spcBef>
              <a:spcAft>
                <a:spcPts val="0"/>
              </a:spcAft>
            </a:pPr>
            <a:r>
              <a:rPr lang="en-US" sz="2000" spc="-5" dirty="0">
                <a:effectLst/>
                <a:latin typeface="Georgia" panose="02040502050405020303" pitchFamily="18" charset="0"/>
                <a:ea typeface="Georgia" panose="02040502050405020303" pitchFamily="18" charset="0"/>
                <a:cs typeface="Times New Roman" panose="02020603050405020304" pitchFamily="18" charset="0"/>
              </a:rPr>
              <a:t>We make use of the mean of the frequency of the occurrence of each category and combine the neighborhoods with similar venues. </a:t>
            </a:r>
            <a:endParaRPr lang="en-US" sz="2000" dirty="0">
              <a:effectLst/>
              <a:latin typeface="Georgia" panose="02040502050405020303" pitchFamily="18" charset="0"/>
              <a:ea typeface="Georgia" panose="02040502050405020303" pitchFamily="18" charset="0"/>
              <a:cs typeface="Times New Roman" panose="02020603050405020304" pitchFamily="18" charset="0"/>
            </a:endParaRPr>
          </a:p>
          <a:p>
            <a:pPr marL="0" marR="0" indent="0">
              <a:spcBef>
                <a:spcPts val="0"/>
              </a:spcBef>
              <a:spcAft>
                <a:spcPts val="0"/>
              </a:spcAft>
              <a:buNone/>
            </a:pPr>
            <a:endParaRPr lang="en-US" sz="2000" dirty="0">
              <a:effectLst/>
              <a:latin typeface="Georgia" panose="02040502050405020303" pitchFamily="18" charset="0"/>
              <a:ea typeface="Georgia" panose="02040502050405020303" pitchFamily="18" charset="0"/>
              <a:cs typeface="Times New Roman" panose="02020603050405020304" pitchFamily="18" charset="0"/>
            </a:endParaRPr>
          </a:p>
          <a:p>
            <a:endParaRPr lang="en-US" sz="2000" dirty="0"/>
          </a:p>
        </p:txBody>
      </p:sp>
      <p:grpSp>
        <p:nvGrpSpPr>
          <p:cNvPr id="61" name="Group 5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57" name="Rectangle 5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Isosceles Triangle 5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424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Map&#10;&#10;Description automatically generated">
            <a:extLst>
              <a:ext uri="{FF2B5EF4-FFF2-40B4-BE49-F238E27FC236}">
                <a16:creationId xmlns:a16="http://schemas.microsoft.com/office/drawing/2014/main" id="{B79E7525-A9C7-4BDA-BD04-B5CBE378A6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2414"/>
          <a:stretch/>
        </p:blipFill>
        <p:spPr>
          <a:xfrm>
            <a:off x="-1" y="10"/>
            <a:ext cx="12192000" cy="6857990"/>
          </a:xfrm>
          <a:prstGeom prst="rect">
            <a:avLst/>
          </a:prstGeom>
        </p:spPr>
      </p:pic>
      <p:sp>
        <p:nvSpPr>
          <p:cNvPr id="2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D41730C-EFE8-4202-8F6A-FCAEADB1A7F6}"/>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CLUSTERING</a:t>
            </a:r>
            <a:br>
              <a:rPr lang="en-US" sz="3600"/>
            </a:br>
            <a:endParaRPr lang="en-US" sz="3600"/>
          </a:p>
        </p:txBody>
      </p:sp>
      <p:cxnSp>
        <p:nvCxnSpPr>
          <p:cNvPr id="27" name="Straight Connector 2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4C809EA-663A-4182-8FFF-F144FE6D5CCB}"/>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effectLst/>
                <a:latin typeface="Georgia" panose="02040502050405020303" pitchFamily="18" charset="0"/>
              </a:rPr>
              <a:t>We need to cluster data which is a form of unsupervised machine learning using k-means clustering algorithm .</a:t>
            </a:r>
            <a:endParaRPr lang="en-US" sz="2000" dirty="0">
              <a:latin typeface="Georgia" panose="02040502050405020303" pitchFamily="18" charset="0"/>
            </a:endParaRPr>
          </a:p>
          <a:p>
            <a:pPr indent="-228600">
              <a:lnSpc>
                <a:spcPct val="90000"/>
              </a:lnSpc>
              <a:spcAft>
                <a:spcPts val="6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B1509E0-E9EF-44BD-9185-51DBD1312E79}"/>
              </a:ext>
            </a:extLst>
          </p:cNvPr>
          <p:cNvSpPr txBox="1"/>
          <p:nvPr/>
        </p:nvSpPr>
        <p:spPr>
          <a:xfrm>
            <a:off x="643466" y="617878"/>
            <a:ext cx="3962061" cy="584775"/>
          </a:xfrm>
          <a:prstGeom prst="rect">
            <a:avLst/>
          </a:prstGeom>
          <a:noFill/>
        </p:spPr>
        <p:txBody>
          <a:bodyPr wrap="square" rtlCol="0">
            <a:spAutoFit/>
          </a:bodyPr>
          <a:lstStyle/>
          <a:p>
            <a:endParaRPr lang="en-US" sz="3200" dirty="0"/>
          </a:p>
        </p:txBody>
      </p:sp>
    </p:spTree>
    <p:extLst>
      <p:ext uri="{BB962C8B-B14F-4D97-AF65-F5344CB8AC3E}">
        <p14:creationId xmlns:p14="http://schemas.microsoft.com/office/powerpoint/2010/main" val="8760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788F63D6-0BC9-485D-B93F-D0F89F62E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089" y="643467"/>
            <a:ext cx="765782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588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680</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charter</vt:lpstr>
      <vt:lpstr>Georgia</vt:lpstr>
      <vt:lpstr>sohne</vt:lpstr>
      <vt:lpstr>Symbol</vt:lpstr>
      <vt:lpstr>Office Theme</vt:lpstr>
      <vt:lpstr> IBM Data Science Professional Certificate</vt:lpstr>
      <vt:lpstr>INTRODUCTION</vt:lpstr>
      <vt:lpstr>PowerPoint Presentation</vt:lpstr>
      <vt:lpstr>PROBLEM</vt:lpstr>
      <vt:lpstr>DATA ACQUISTION</vt:lpstr>
      <vt:lpstr>PowerPoint Presentation</vt:lpstr>
      <vt:lpstr>METHODLOGY</vt:lpstr>
      <vt:lpstr>CLUSTERING </vt:lpstr>
      <vt:lpstr>PowerPoint Presentation</vt:lpstr>
      <vt:lpstr>RESULT</vt:lpstr>
      <vt:lpstr>Conclusions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Anchala Balaraj</dc:creator>
  <cp:lastModifiedBy>Anchala Balaraj</cp:lastModifiedBy>
  <cp:revision>11</cp:revision>
  <dcterms:created xsi:type="dcterms:W3CDTF">2021-06-06T15:33:16Z</dcterms:created>
  <dcterms:modified xsi:type="dcterms:W3CDTF">2021-06-06T17:50:08Z</dcterms:modified>
</cp:coreProperties>
</file>